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0" r:id="rId2"/>
    <p:sldId id="300" r:id="rId3"/>
    <p:sldId id="301" r:id="rId4"/>
    <p:sldId id="289" r:id="rId5"/>
    <p:sldId id="279" r:id="rId6"/>
    <p:sldId id="290" r:id="rId7"/>
    <p:sldId id="281" r:id="rId8"/>
    <p:sldId id="282" r:id="rId9"/>
    <p:sldId id="280" r:id="rId10"/>
    <p:sldId id="284" r:id="rId11"/>
    <p:sldId id="286" r:id="rId12"/>
    <p:sldId id="287" r:id="rId13"/>
    <p:sldId id="288" r:id="rId1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E824"/>
    <a:srgbClr val="331C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2" y="-55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658567F-68F6-4A7B-908F-82900928C8AE}" type="datetime1">
              <a:rPr lang="en-AU" altLang="en-US"/>
              <a:pPr>
                <a:defRPr/>
              </a:pPr>
              <a:t>6/04/2018</a:t>
            </a:fld>
            <a:endParaRPr lang="en-AU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  <a:endParaRPr lang="en-AU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E2B447B-F641-4A24-BE86-78F19CCA2C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130991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3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3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3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3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AU" altLang="en-US">
              <a:ea typeface="ＭＳ Ｐゴシック" panose="020B0600070205080204" pitchFamily="34" charset="-128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15BC1D5-ADBD-4F4A-B562-FB2C8B734602}" type="slidenum">
              <a:rPr lang="en-AU" altLang="en-US" smtClean="0"/>
              <a:pPr>
                <a:spcBef>
                  <a:spcPct val="0"/>
                </a:spcBef>
              </a:pPr>
              <a:t>1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xmlns="" id="{92AD1F08-C878-4624-BE27-F03AC727ED9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xmlns="" id="{FD2BCEA8-6018-4DC2-B76F-F2557268AE2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>
              <a:ea typeface="ＭＳ Ｐゴシック" panose="020B0600070205080204" pitchFamily="34" charset="-128"/>
            </a:endParaRP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xmlns="" id="{BA101D14-CDDC-4559-89C3-A6746890DD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FF760C2-EC45-4A3C-9EB9-190003FBDF79}" type="slidenum">
              <a:rPr lang="en-AU" altLang="en-US" smtClean="0"/>
              <a:pPr/>
              <a:t>2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61684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43pl_grey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019550"/>
            <a:ext cx="9398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47751"/>
            <a:ext cx="7772400" cy="533399"/>
          </a:xfrm>
        </p:spPr>
        <p:txBody>
          <a:bodyPr/>
          <a:lstStyle>
            <a:lvl1pPr>
              <a:defRPr sz="4000">
                <a:solidFill>
                  <a:srgbClr val="660066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09750"/>
            <a:ext cx="7772400" cy="24193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1434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3528"/>
            <a:ext cx="8229600" cy="594066"/>
          </a:xfrm>
        </p:spPr>
        <p:txBody>
          <a:bodyPr/>
          <a:lstStyle>
            <a:lvl1pPr>
              <a:defRPr sz="4000">
                <a:solidFill>
                  <a:srgbClr val="660066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1600"/>
            <a:ext cx="8229600" cy="345638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8C8FB-89CE-4234-9610-1B40030EE0E1}" type="datetime1">
              <a:rPr lang="en-AU" altLang="en-US"/>
              <a:pPr>
                <a:defRPr/>
              </a:pPr>
              <a:t>6/04/2018</a:t>
            </a:fld>
            <a:endParaRPr lang="en-A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AE053-077C-4D13-A397-FE56E018A0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9452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0237B43-FB8E-4CE4-B771-2E9BCCB9E718}" type="datetime1">
              <a:rPr lang="en-AU" altLang="en-US"/>
              <a:pPr>
                <a:defRPr/>
              </a:pPr>
              <a:t>6/04/2018</a:t>
            </a:fld>
            <a:endParaRPr lang="en-A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C06B668-4446-45F6-8ACC-DF2E4FCC34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03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03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03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03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qa4lab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image" Target="../media/image4.jpe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23" Type="http://schemas.openxmlformats.org/officeDocument/2006/relationships/image" Target="../media/image24.png"/><Relationship Id="rId10" Type="http://schemas.openxmlformats.org/officeDocument/2006/relationships/image" Target="../media/image11.png"/><Relationship Id="rId19" Type="http://schemas.openxmlformats.org/officeDocument/2006/relationships/image" Target="../media/image20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Relationship Id="rId14" Type="http://schemas.openxmlformats.org/officeDocument/2006/relationships/image" Target="../media/image15.png"/><Relationship Id="rId22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qa4lab.com/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qa4lab.com/qa4uav/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www.surveymonkey.com/r/QA4UAV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152400" y="819150"/>
            <a:ext cx="8305800" cy="381000"/>
          </a:xfrm>
        </p:spPr>
        <p:txBody>
          <a:bodyPr/>
          <a:lstStyle/>
          <a:p>
            <a:pPr algn="l"/>
            <a:r>
              <a:rPr lang="en-US" altLang="en-US" sz="14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Program 2 - Rapid Spatial Analytics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233627" y="1563638"/>
            <a:ext cx="8229600" cy="2376264"/>
          </a:xfrm>
        </p:spPr>
        <p:txBody>
          <a:bodyPr/>
          <a:lstStyle/>
          <a:p>
            <a:pPr eaLnBrk="1" hangingPunct="1"/>
            <a:r>
              <a:rPr lang="en-AU" altLang="en-US" sz="3600" b="1" dirty="0">
                <a:solidFill>
                  <a:srgbClr val="66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QA4BATHY </a:t>
            </a:r>
          </a:p>
          <a:p>
            <a:pPr eaLnBrk="1" hangingPunct="1"/>
            <a:r>
              <a:rPr lang="en-AU" altLang="en-US" sz="2800" b="1" dirty="0">
                <a:solidFill>
                  <a:srgbClr val="66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 Workflow for End Users to Ensure Bathymetry Products are Fit-For-Purpose</a:t>
            </a:r>
          </a:p>
          <a:p>
            <a:pPr eaLnBrk="1" hangingPunct="1"/>
            <a:r>
              <a:rPr lang="en-US" altLang="en-US" sz="1800" dirty="0">
                <a:solidFill>
                  <a:srgbClr val="59595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Dr Nathan Quadros, General Manager</a:t>
            </a:r>
            <a:br>
              <a:rPr lang="en-US" altLang="en-US" sz="1800" dirty="0">
                <a:solidFill>
                  <a:srgbClr val="59595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lang="en-US" altLang="en-US" sz="1800" dirty="0">
                <a:solidFill>
                  <a:srgbClr val="59595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hlinkClick r:id="rId4"/>
              </a:rPr>
              <a:t>www.qa4lab.com</a:t>
            </a:r>
            <a:r>
              <a:rPr lang="en-US" altLang="en-US" sz="1800" dirty="0">
                <a:solidFill>
                  <a:srgbClr val="59595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lang="en-US" altLang="en-US" sz="1800" dirty="0">
                <a:solidFill>
                  <a:srgbClr val="59595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lang="en-US" altLang="en-US" sz="1800" dirty="0">
              <a:solidFill>
                <a:srgbClr val="595959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2800" dirty="0"/>
              <a:t>How Do You Determine Project Requirements?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2C6B0F16-6284-469E-AC19-23855F7688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6" t="24460" r="11792"/>
          <a:stretch/>
        </p:blipFill>
        <p:spPr>
          <a:xfrm>
            <a:off x="683568" y="1419622"/>
            <a:ext cx="7640074" cy="3258740"/>
          </a:xfrm>
        </p:spPr>
      </p:pic>
    </p:spTree>
    <p:extLst>
      <p:ext uri="{BB962C8B-B14F-4D97-AF65-F5344CB8AC3E}">
        <p14:creationId xmlns:p14="http://schemas.microsoft.com/office/powerpoint/2010/main" val="3981581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UAV Application Sample Projects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F58F88AB-1F2F-479D-AE06-2C59A29F85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8" t="16125" r="10083"/>
          <a:stretch/>
        </p:blipFill>
        <p:spPr>
          <a:xfrm>
            <a:off x="1331640" y="1275606"/>
            <a:ext cx="6294734" cy="3672408"/>
          </a:xfrm>
        </p:spPr>
      </p:pic>
    </p:spTree>
    <p:extLst>
      <p:ext uri="{BB962C8B-B14F-4D97-AF65-F5344CB8AC3E}">
        <p14:creationId xmlns:p14="http://schemas.microsoft.com/office/powerpoint/2010/main" val="3239349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Problems with UAV Data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5" b="2353"/>
          <a:stretch/>
        </p:blipFill>
        <p:spPr>
          <a:xfrm>
            <a:off x="1818679" y="1150666"/>
            <a:ext cx="5506642" cy="3967216"/>
          </a:xfrm>
        </p:spPr>
      </p:pic>
    </p:spTree>
    <p:extLst>
      <p:ext uri="{BB962C8B-B14F-4D97-AF65-F5344CB8AC3E}">
        <p14:creationId xmlns:p14="http://schemas.microsoft.com/office/powerpoint/2010/main" val="3876644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Importance of Quality Checks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5" t="11958" r="22341" b="46513"/>
          <a:stretch/>
        </p:blipFill>
        <p:spPr>
          <a:xfrm>
            <a:off x="179511" y="1275607"/>
            <a:ext cx="4176465" cy="3163986"/>
          </a:xfrm>
        </p:spPr>
      </p:pic>
      <p:pic>
        <p:nvPicPr>
          <p:cNvPr id="6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4" t="53488" r="22206" b="2270"/>
          <a:stretch/>
        </p:blipFill>
        <p:spPr bwMode="auto">
          <a:xfrm>
            <a:off x="4572000" y="1275607"/>
            <a:ext cx="4320481" cy="33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9" t="94851" r="22434" b="2080"/>
          <a:stretch/>
        </p:blipFill>
        <p:spPr bwMode="auto">
          <a:xfrm>
            <a:off x="179511" y="4424963"/>
            <a:ext cx="4176465" cy="23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960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7">
            <a:extLst>
              <a:ext uri="{FF2B5EF4-FFF2-40B4-BE49-F238E27FC236}">
                <a16:creationId xmlns:a16="http://schemas.microsoft.com/office/drawing/2014/main" xmlns="" id="{DA9D8F26-A0DA-41D1-AB8E-8B1D6C9A7ADA}"/>
              </a:ext>
            </a:extLst>
          </p:cNvPr>
          <p:cNvGrpSpPr>
            <a:grpSpLocks/>
          </p:cNvGrpSpPr>
          <p:nvPr/>
        </p:nvGrpSpPr>
        <p:grpSpPr bwMode="auto">
          <a:xfrm>
            <a:off x="971550" y="266700"/>
            <a:ext cx="7399338" cy="4275138"/>
            <a:chOff x="565150" y="228600"/>
            <a:chExt cx="7399412" cy="4274373"/>
          </a:xfrm>
        </p:grpSpPr>
        <p:grpSp>
          <p:nvGrpSpPr>
            <p:cNvPr id="15368" name="Group 29">
              <a:extLst>
                <a:ext uri="{FF2B5EF4-FFF2-40B4-BE49-F238E27FC236}">
                  <a16:creationId xmlns:a16="http://schemas.microsoft.com/office/drawing/2014/main" xmlns="" id="{66FC739A-4123-4615-8C3E-3411F1B4C5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5150" y="849313"/>
              <a:ext cx="2139521" cy="3487738"/>
              <a:chOff x="-6008" y="242662"/>
              <a:chExt cx="2853757" cy="4650013"/>
            </a:xfrm>
          </p:grpSpPr>
          <p:pic>
            <p:nvPicPr>
              <p:cNvPr id="15381" name="Picture 21" descr="QUTlogo2955">
                <a:extLst>
                  <a:ext uri="{FF2B5EF4-FFF2-40B4-BE49-F238E27FC236}">
                    <a16:creationId xmlns:a16="http://schemas.microsoft.com/office/drawing/2014/main" xmlns="" id="{E03F73A5-1E19-4F2B-8CD6-580FD79FDE1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7751" b="27792"/>
              <a:stretch>
                <a:fillRect/>
              </a:stretch>
            </p:blipFill>
            <p:spPr bwMode="auto">
              <a:xfrm>
                <a:off x="124618" y="1959087"/>
                <a:ext cx="922338" cy="912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82" name="Picture 19" descr="C:\Users\mridout\Documents\My Dropbox\Logos signage etc\highRes\Essential Participants\CurtinUni\Logo_CurtinUni_CMYK.tif">
                <a:extLst>
                  <a:ext uri="{FF2B5EF4-FFF2-40B4-BE49-F238E27FC236}">
                    <a16:creationId xmlns:a16="http://schemas.microsoft.com/office/drawing/2014/main" xmlns="" id="{D9C4F062-4A12-41C5-AA58-5FB794733E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618" y="242662"/>
                <a:ext cx="2723131" cy="4502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83" name="Picture 20" descr="C:\Users\mridout\Documents\My Dropbox\Logos signage etc\highRes\Essential Participants\UNE-GREEN AND WHITE ON BLACK (RGB).jpg">
                <a:extLst>
                  <a:ext uri="{FF2B5EF4-FFF2-40B4-BE49-F238E27FC236}">
                    <a16:creationId xmlns:a16="http://schemas.microsoft.com/office/drawing/2014/main" xmlns="" id="{32798330-AC3F-4D03-8BCF-93E01C9CAB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618" y="838200"/>
                <a:ext cx="1008062" cy="1008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84" name="Picture 41" descr="Swinburne logo">
                <a:extLst>
                  <a:ext uri="{FF2B5EF4-FFF2-40B4-BE49-F238E27FC236}">
                    <a16:creationId xmlns:a16="http://schemas.microsoft.com/office/drawing/2014/main" xmlns="" id="{88F66DAF-4BC4-4690-9BC0-DA11098E4E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0613" y="2620590"/>
                <a:ext cx="993775" cy="993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85" name="Picture 18">
                <a:extLst>
                  <a:ext uri="{FF2B5EF4-FFF2-40B4-BE49-F238E27FC236}">
                    <a16:creationId xmlns:a16="http://schemas.microsoft.com/office/drawing/2014/main" xmlns="" id="{AA226A1B-043F-4299-BE57-47FA62C94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619" y="3058997"/>
                <a:ext cx="1436304" cy="526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86" name="Picture 2" descr="http://nanomelbourne.com/assets/rmit-university-logo.gif">
                <a:extLst>
                  <a:ext uri="{FF2B5EF4-FFF2-40B4-BE49-F238E27FC236}">
                    <a16:creationId xmlns:a16="http://schemas.microsoft.com/office/drawing/2014/main" xmlns="" id="{23907568-8E5C-4268-A87C-F371FDDD26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3876" y="1751510"/>
                <a:ext cx="1310712" cy="557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87" name="Picture 4" descr="https://encrypted-tbn1.gstatic.com/images?q=tbn:ANd9GcTJnM7lniMkNDMYngoWJ6t2d3U-y3yWC2Z0pcbVFjZUISflkYevaaqU1JUb">
                <a:extLst>
                  <a:ext uri="{FF2B5EF4-FFF2-40B4-BE49-F238E27FC236}">
                    <a16:creationId xmlns:a16="http://schemas.microsoft.com/office/drawing/2014/main" xmlns="" id="{347C6EDC-77BD-4B9E-A534-C2046550E40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55" t="11621" r="8949" b="11284"/>
              <a:stretch>
                <a:fillRect/>
              </a:stretch>
            </p:blipFill>
            <p:spPr bwMode="auto">
              <a:xfrm>
                <a:off x="-6008" y="3645977"/>
                <a:ext cx="1311990" cy="1246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369" name="TextBox 30">
              <a:extLst>
                <a:ext uri="{FF2B5EF4-FFF2-40B4-BE49-F238E27FC236}">
                  <a16:creationId xmlns:a16="http://schemas.microsoft.com/office/drawing/2014/main" xmlns="" id="{7C5AEDD3-8D71-4EC2-BF5C-36AE79D6F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013" y="228600"/>
              <a:ext cx="29559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AU" altLang="en-US" sz="2400" b="1">
                  <a:solidFill>
                    <a:srgbClr val="660066"/>
                  </a:solidFill>
                </a:rPr>
                <a:t>Research partners…</a:t>
              </a:r>
            </a:p>
          </p:txBody>
        </p:sp>
        <p:sp>
          <p:nvSpPr>
            <p:cNvPr id="15370" name="TextBox 33">
              <a:extLst>
                <a:ext uri="{FF2B5EF4-FFF2-40B4-BE49-F238E27FC236}">
                  <a16:creationId xmlns:a16="http://schemas.microsoft.com/office/drawing/2014/main" xmlns="" id="{2C420D7F-73E1-4F61-834A-F6C6842E7F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3050" y="228600"/>
              <a:ext cx="31623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AU" altLang="en-US" sz="2400" b="1">
                  <a:solidFill>
                    <a:srgbClr val="660066"/>
                  </a:solidFill>
                </a:rPr>
                <a:t>Government partners…</a:t>
              </a:r>
            </a:p>
          </p:txBody>
        </p:sp>
        <p:grpSp>
          <p:nvGrpSpPr>
            <p:cNvPr id="15371" name="Group 28">
              <a:extLst>
                <a:ext uri="{FF2B5EF4-FFF2-40B4-BE49-F238E27FC236}">
                  <a16:creationId xmlns:a16="http://schemas.microsoft.com/office/drawing/2014/main" xmlns="" id="{B4C45AC8-C8BD-463C-8D5F-D78778A8FF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84848" y="764988"/>
              <a:ext cx="3879714" cy="3737985"/>
              <a:chOff x="5285589" y="1263405"/>
              <a:chExt cx="5173556" cy="4983953"/>
            </a:xfrm>
          </p:grpSpPr>
          <p:pic>
            <p:nvPicPr>
              <p:cNvPr id="15373" name="Picture 25" descr="C:\Clients\crcsi\resources\logos\core\gifs\Landgate_629.gif">
                <a:extLst>
                  <a:ext uri="{FF2B5EF4-FFF2-40B4-BE49-F238E27FC236}">
                    <a16:creationId xmlns:a16="http://schemas.microsoft.com/office/drawing/2014/main" xmlns="" id="{41614268-9842-43F1-BE1B-0FC8828EB4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38" y="1263405"/>
                <a:ext cx="1299295" cy="72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74" name="Picture 4" descr="C:\Clients\crcsi\resources\logos\gifs\GeoscienceAust_835.gif">
                <a:extLst>
                  <a:ext uri="{FF2B5EF4-FFF2-40B4-BE49-F238E27FC236}">
                    <a16:creationId xmlns:a16="http://schemas.microsoft.com/office/drawing/2014/main" xmlns="" id="{CF36D97D-D5BE-444A-BE04-AA9A137A7CC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17423" y="2916940"/>
                <a:ext cx="2600737" cy="647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75" name="Picture 26" descr="C:\Clients\crcsi\resources\logos\core\gifs\ergon_670.gif">
                <a:extLst>
                  <a:ext uri="{FF2B5EF4-FFF2-40B4-BE49-F238E27FC236}">
                    <a16:creationId xmlns:a16="http://schemas.microsoft.com/office/drawing/2014/main" xmlns="" id="{618470EE-6B5D-441E-BDE0-AF05016C4D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26757" y="3611386"/>
                <a:ext cx="1295406" cy="930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76" name="Picture 50" descr="DHWA logo col">
                <a:extLst>
                  <a:ext uri="{FF2B5EF4-FFF2-40B4-BE49-F238E27FC236}">
                    <a16:creationId xmlns:a16="http://schemas.microsoft.com/office/drawing/2014/main" xmlns="" id="{22382C5D-F5E5-45E5-A0DD-DB02AE7DCD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5589" y="4581640"/>
                <a:ext cx="2645190" cy="533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77" name="Picture 64">
                <a:extLst>
                  <a:ext uri="{FF2B5EF4-FFF2-40B4-BE49-F238E27FC236}">
                    <a16:creationId xmlns:a16="http://schemas.microsoft.com/office/drawing/2014/main" xmlns="" id="{5AF5FA19-03AC-4AEA-B54E-03FE65C5A7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00955" y="3210677"/>
                <a:ext cx="1839920" cy="782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78" name="Picture 1">
                <a:extLst>
                  <a:ext uri="{FF2B5EF4-FFF2-40B4-BE49-F238E27FC236}">
                    <a16:creationId xmlns:a16="http://schemas.microsoft.com/office/drawing/2014/main" xmlns="" id="{30DE3D4C-DB16-41E1-B983-6E18C545600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1705" y="5135173"/>
                <a:ext cx="2246320" cy="606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79" name="Picture 27">
                <a:extLst>
                  <a:ext uri="{FF2B5EF4-FFF2-40B4-BE49-F238E27FC236}">
                    <a16:creationId xmlns:a16="http://schemas.microsoft.com/office/drawing/2014/main" xmlns="" id="{0C06BDFD-F2C5-4F92-B517-F4555E40EE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4428" y="5450371"/>
                <a:ext cx="1317631" cy="7969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80" name="Picture 6" descr="http://www.pickles.com.au/idc/groups/public/documents/webcontent/live-000656.jpg">
                <a:extLst>
                  <a:ext uri="{FF2B5EF4-FFF2-40B4-BE49-F238E27FC236}">
                    <a16:creationId xmlns:a16="http://schemas.microsoft.com/office/drawing/2014/main" xmlns="" id="{DC62521C-D01E-4640-8686-672A81CDD09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2688" y="4370308"/>
                <a:ext cx="2076457" cy="50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5372" name="Picture 1">
              <a:extLst>
                <a:ext uri="{FF2B5EF4-FFF2-40B4-BE49-F238E27FC236}">
                  <a16:creationId xmlns:a16="http://schemas.microsoft.com/office/drawing/2014/main" xmlns="" id="{D006A962-40CB-4E42-9767-D74587451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113" y="849313"/>
              <a:ext cx="1651000" cy="53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3" name="Picture 1">
            <a:extLst>
              <a:ext uri="{FF2B5EF4-FFF2-40B4-BE49-F238E27FC236}">
                <a16:creationId xmlns:a16="http://schemas.microsoft.com/office/drawing/2014/main" xmlns="" id="{756F65A3-EBE6-485D-B8CC-68291608F01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38" y="1216025"/>
            <a:ext cx="939800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1">
            <a:extLst>
              <a:ext uri="{FF2B5EF4-FFF2-40B4-BE49-F238E27FC236}">
                <a16:creationId xmlns:a16="http://schemas.microsoft.com/office/drawing/2014/main" xmlns="" id="{0F91D143-D9EB-4DFC-A64B-342DB1A69FB2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63" y="1476375"/>
            <a:ext cx="13922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">
            <a:extLst>
              <a:ext uri="{FF2B5EF4-FFF2-40B4-BE49-F238E27FC236}">
                <a16:creationId xmlns:a16="http://schemas.microsoft.com/office/drawing/2014/main" xmlns="" id="{695C852F-DC7B-4460-A373-B58C0D0B482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25" y="1522413"/>
            <a:ext cx="13906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1">
            <a:extLst>
              <a:ext uri="{FF2B5EF4-FFF2-40B4-BE49-F238E27FC236}">
                <a16:creationId xmlns:a16="http://schemas.microsoft.com/office/drawing/2014/main" xmlns="" id="{7970834C-907D-4002-94B7-9B3AC323709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468688"/>
            <a:ext cx="922337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">
            <a:extLst>
              <a:ext uri="{FF2B5EF4-FFF2-40B4-BE49-F238E27FC236}">
                <a16:creationId xmlns:a16="http://schemas.microsoft.com/office/drawing/2014/main" xmlns="" id="{10F00545-1C5A-4488-84DB-913FD0EB187D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4252913"/>
            <a:ext cx="1630363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4359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>
            <a:extLst>
              <a:ext uri="{FF2B5EF4-FFF2-40B4-BE49-F238E27FC236}">
                <a16:creationId xmlns:a16="http://schemas.microsoft.com/office/drawing/2014/main" xmlns="" id="{AD450E9F-03D6-4770-9003-2A3350C39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55625"/>
            <a:ext cx="84582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6559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QA4LAB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817276" y="2269799"/>
            <a:ext cx="1440160" cy="55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660066"/>
                </a:solidFill>
                <a:latin typeface="Arial"/>
                <a:ea typeface="ＭＳ Ｐゴシック" pitchFamily="-65" charset="-128"/>
                <a:cs typeface="Arial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AU" sz="1600" dirty="0"/>
              <a:t>QA4LiDAR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15" y="1565764"/>
            <a:ext cx="3639658" cy="651499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217263"/>
            <a:ext cx="611232" cy="611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563638"/>
            <a:ext cx="3639658" cy="64511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6300192" y="2269799"/>
            <a:ext cx="1440160" cy="55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660066"/>
                </a:solidFill>
                <a:latin typeface="Arial"/>
                <a:ea typeface="ＭＳ Ｐゴシック" pitchFamily="-65" charset="-128"/>
                <a:cs typeface="Arial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AU" sz="1600" dirty="0"/>
              <a:t>QA4MOBiLE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556" y="2217263"/>
            <a:ext cx="611232" cy="6112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33"/>
          <a:stretch/>
        </p:blipFill>
        <p:spPr>
          <a:xfrm>
            <a:off x="2618574" y="3573824"/>
            <a:ext cx="3906852" cy="692469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3995936" y="4317310"/>
            <a:ext cx="1440160" cy="55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660066"/>
                </a:solidFill>
                <a:latin typeface="Arial"/>
                <a:ea typeface="ＭＳ Ｐゴシック" pitchFamily="-65" charset="-128"/>
                <a:cs typeface="Arial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AU" sz="1600" dirty="0"/>
              <a:t>QA4UAV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00" y="4264774"/>
            <a:ext cx="611232" cy="61123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599056" y="2859782"/>
            <a:ext cx="1928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rgbClr val="595959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6"/>
              </a:rPr>
              <a:t>www.qa4lab.com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86865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594066"/>
          </a:xfrm>
        </p:spPr>
        <p:txBody>
          <a:bodyPr/>
          <a:lstStyle/>
          <a:p>
            <a:r>
              <a:rPr lang="en-AU" dirty="0"/>
              <a:t>QA4UAV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064625"/>
            <a:ext cx="6464180" cy="30042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23456" y="4805739"/>
            <a:ext cx="2916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>
                <a:hlinkClick r:id="rId3"/>
              </a:rPr>
              <a:t>https://qa4lab.com/qa4uav/</a:t>
            </a:r>
            <a:r>
              <a:rPr lang="en-AU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1059582"/>
            <a:ext cx="8533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/>
              <a:t>Partnering with the</a:t>
            </a:r>
            <a:br>
              <a:rPr lang="en-AU" dirty="0"/>
            </a:br>
            <a:r>
              <a:rPr lang="en-AU" dirty="0"/>
              <a:t>Minerals Research Institute WA and </a:t>
            </a:r>
            <a:br>
              <a:rPr lang="en-AU" dirty="0"/>
            </a:br>
            <a:r>
              <a:rPr lang="en-AU" dirty="0"/>
              <a:t>the Victorian Department of Environment, Land, Water and Planning </a:t>
            </a:r>
          </a:p>
        </p:txBody>
      </p:sp>
    </p:spTree>
    <p:extLst>
      <p:ext uri="{BB962C8B-B14F-4D97-AF65-F5344CB8AC3E}">
        <p14:creationId xmlns:p14="http://schemas.microsoft.com/office/powerpoint/2010/main" val="374329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594066"/>
          </a:xfrm>
        </p:spPr>
        <p:txBody>
          <a:bodyPr/>
          <a:lstStyle/>
          <a:p>
            <a:r>
              <a:rPr lang="en-AU" dirty="0"/>
              <a:t>Understanding User Needs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3" t="5484" r="1462" b="1306"/>
          <a:stretch/>
        </p:blipFill>
        <p:spPr>
          <a:xfrm>
            <a:off x="3275856" y="1222366"/>
            <a:ext cx="259228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027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594066"/>
          </a:xfrm>
        </p:spPr>
        <p:txBody>
          <a:bodyPr/>
          <a:lstStyle/>
          <a:p>
            <a:r>
              <a:rPr lang="en-AU" dirty="0"/>
              <a:t>Project Requirements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189938"/>
            <a:ext cx="4738580" cy="395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20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594066"/>
          </a:xfrm>
        </p:spPr>
        <p:txBody>
          <a:bodyPr/>
          <a:lstStyle/>
          <a:p>
            <a:r>
              <a:rPr lang="en-AU" dirty="0"/>
              <a:t>Quality Assurance Results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1193733"/>
            <a:ext cx="4608512" cy="391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899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594066"/>
          </a:xfrm>
        </p:spPr>
        <p:txBody>
          <a:bodyPr/>
          <a:lstStyle/>
          <a:p>
            <a:r>
              <a:rPr lang="en-AU" dirty="0"/>
              <a:t>User Needs Analysis Questionnaire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757345"/>
            <a:ext cx="8229600" cy="1386155"/>
          </a:xfrm>
        </p:spPr>
        <p:txBody>
          <a:bodyPr/>
          <a:lstStyle/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>
                <a:hlinkClick r:id="rId2"/>
              </a:rPr>
              <a:t>https://www.surveymonkey.com/r/QA4UAV</a:t>
            </a:r>
            <a:r>
              <a:rPr lang="en-AU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5437" y="1275606"/>
            <a:ext cx="3120739" cy="30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454072"/>
      </p:ext>
    </p:extLst>
  </p:cSld>
  <p:clrMapOvr>
    <a:masterClrMapping/>
  </p:clrMapOvr>
</p:sld>
</file>

<file path=ppt/theme/theme1.xml><?xml version="1.0" encoding="utf-8"?>
<a:theme xmlns:a="http://schemas.openxmlformats.org/drawingml/2006/main" name="CRCSI-template-v1 (4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CRCSI-template-v1 (4)</Template>
  <TotalTime>1914</TotalTime>
  <Words>79</Words>
  <Application>Microsoft Office PowerPoint</Application>
  <PresentationFormat>On-screen Show (16:9)</PresentationFormat>
  <Paragraphs>26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CRCSI-template-v1 (4)</vt:lpstr>
      <vt:lpstr>Program 2 - Rapid Spatial Analytics</vt:lpstr>
      <vt:lpstr>PowerPoint Presentation</vt:lpstr>
      <vt:lpstr>PowerPoint Presentation</vt:lpstr>
      <vt:lpstr>QA4LAB</vt:lpstr>
      <vt:lpstr>QA4UAV</vt:lpstr>
      <vt:lpstr>Understanding User Needs</vt:lpstr>
      <vt:lpstr>Project Requirements</vt:lpstr>
      <vt:lpstr>Quality Assurance Results</vt:lpstr>
      <vt:lpstr>User Needs Analysis Questionnaire</vt:lpstr>
      <vt:lpstr>How Do You Determine Project Requirements?</vt:lpstr>
      <vt:lpstr>UAV Application Sample Projects</vt:lpstr>
      <vt:lpstr>Problems with UAV Data</vt:lpstr>
      <vt:lpstr>Importance of Quality Checks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mridout</dc:creator>
  <cp:lastModifiedBy>Aero Leplastrier</cp:lastModifiedBy>
  <cp:revision>100</cp:revision>
  <dcterms:created xsi:type="dcterms:W3CDTF">2014-08-07T05:35:21Z</dcterms:created>
  <dcterms:modified xsi:type="dcterms:W3CDTF">2018-04-05T21:33:43Z</dcterms:modified>
</cp:coreProperties>
</file>